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1"/>
  </p:notesMasterIdLst>
  <p:handoutMasterIdLst>
    <p:handoutMasterId r:id="rId52"/>
  </p:handoutMasterIdLst>
  <p:sldIdLst>
    <p:sldId id="1600" r:id="rId2"/>
    <p:sldId id="1601" r:id="rId3"/>
    <p:sldId id="1613" r:id="rId4"/>
    <p:sldId id="1615" r:id="rId5"/>
    <p:sldId id="1614" r:id="rId6"/>
    <p:sldId id="1616" r:id="rId7"/>
    <p:sldId id="1617" r:id="rId8"/>
    <p:sldId id="1618" r:id="rId9"/>
    <p:sldId id="1620" r:id="rId10"/>
    <p:sldId id="1621" r:id="rId11"/>
    <p:sldId id="1619" r:id="rId12"/>
    <p:sldId id="1623" r:id="rId13"/>
    <p:sldId id="1603" r:id="rId14"/>
    <p:sldId id="1604" r:id="rId15"/>
    <p:sldId id="1605" r:id="rId16"/>
    <p:sldId id="1606" r:id="rId17"/>
    <p:sldId id="1622" r:id="rId18"/>
    <p:sldId id="1607" r:id="rId19"/>
    <p:sldId id="1624" r:id="rId20"/>
    <p:sldId id="1625" r:id="rId21"/>
    <p:sldId id="1626" r:id="rId22"/>
    <p:sldId id="1627" r:id="rId23"/>
    <p:sldId id="1628" r:id="rId24"/>
    <p:sldId id="1629" r:id="rId25"/>
    <p:sldId id="1630" r:id="rId26"/>
    <p:sldId id="1608" r:id="rId27"/>
    <p:sldId id="1631" r:id="rId28"/>
    <p:sldId id="1632" r:id="rId29"/>
    <p:sldId id="1633" r:id="rId30"/>
    <p:sldId id="1634" r:id="rId31"/>
    <p:sldId id="1635" r:id="rId32"/>
    <p:sldId id="1609" r:id="rId33"/>
    <p:sldId id="1611" r:id="rId34"/>
    <p:sldId id="1612" r:id="rId35"/>
    <p:sldId id="1636" r:id="rId36"/>
    <p:sldId id="1637" r:id="rId37"/>
    <p:sldId id="1638" r:id="rId38"/>
    <p:sldId id="1639" r:id="rId39"/>
    <p:sldId id="1647" r:id="rId40"/>
    <p:sldId id="1645" r:id="rId41"/>
    <p:sldId id="1648" r:id="rId42"/>
    <p:sldId id="1649" r:id="rId43"/>
    <p:sldId id="1650" r:id="rId44"/>
    <p:sldId id="1651" r:id="rId45"/>
    <p:sldId id="1652" r:id="rId46"/>
    <p:sldId id="1653" r:id="rId47"/>
    <p:sldId id="1654" r:id="rId48"/>
    <p:sldId id="1655" r:id="rId49"/>
    <p:sldId id="1656" r:id="rId50"/>
  </p:sldIdLst>
  <p:sldSz cx="9144000" cy="6858000" type="screen4x3"/>
  <p:notesSz cx="7102475" cy="102330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D53D"/>
    <a:srgbClr val="F3F3F3"/>
    <a:srgbClr val="FFFFFF"/>
    <a:srgbClr val="686868"/>
    <a:srgbClr val="EAF5FC"/>
    <a:srgbClr val="151432"/>
    <a:srgbClr val="273657"/>
    <a:srgbClr val="1750F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2374" autoAdjust="0"/>
  </p:normalViewPr>
  <p:slideViewPr>
    <p:cSldViewPr>
      <p:cViewPr>
        <p:scale>
          <a:sx n="87" d="100"/>
          <a:sy n="87" d="100"/>
        </p:scale>
        <p:origin x="-2304" y="-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8" d="100"/>
        <a:sy n="88" d="100"/>
      </p:scale>
      <p:origin x="0" y="5608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651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511651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1C7DBDB5-907E-45EF-8C18-8B0CDD612907}" type="datetimeFigureOut">
              <a:rPr lang="en-US" smtClean="0"/>
              <a:pPr/>
              <a:t>10/28/2010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19598"/>
            <a:ext cx="3077739" cy="511651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9719598"/>
            <a:ext cx="3077739" cy="511651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48D916A3-4A2E-4B26-8816-172B42B02E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651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651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A0719F49-FF3E-43E8-96EA-12B34BCD1F85}" type="datetimeFigureOut">
              <a:rPr lang="en-US" smtClean="0"/>
              <a:pPr/>
              <a:t>10/28/2010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8" rIns="99057" bIns="495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860687"/>
            <a:ext cx="5681980" cy="4604861"/>
          </a:xfrm>
          <a:prstGeom prst="rect">
            <a:avLst/>
          </a:prstGeom>
        </p:spPr>
        <p:txBody>
          <a:bodyPr vert="horz" lIns="99057" tIns="49528" rIns="99057" bIns="4952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1651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9719598"/>
            <a:ext cx="3077739" cy="511651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740745EA-86B8-4A92-B1BF-3ADF92F68C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90570">
              <a:defRPr/>
            </a:pPr>
            <a:r>
              <a:rPr lang="en-US" sz="1300" dirty="0" smtClean="0"/>
              <a:t>Many researchers believe that these variations in brain structure may cause what is known as Neurological Dysregulation or brainwave imbalance.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86A95-FC49-4080-AB84-5FD65E67C1FF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90570">
              <a:defRPr/>
            </a:pPr>
            <a:r>
              <a:rPr lang="en-US" sz="1300" dirty="0" smtClean="0"/>
              <a:t>The movie will only play if the patient’s brain is producing the desired brainwave</a:t>
            </a:r>
          </a:p>
          <a:p>
            <a:pPr defTabSz="990570">
              <a:defRPr/>
            </a:pPr>
            <a:endParaRPr lang="en-US" sz="1300" dirty="0" smtClean="0"/>
          </a:p>
          <a:p>
            <a:r>
              <a:rPr lang="en-US" sz="1300" dirty="0" smtClean="0"/>
              <a:t>During the course of 20 training sessions, the patient’s brain learns how to produce the desired brainwave</a:t>
            </a:r>
          </a:p>
          <a:p>
            <a:endParaRPr lang="en-US" sz="1300" dirty="0" smtClean="0"/>
          </a:p>
          <a:p>
            <a:r>
              <a:rPr lang="en-US" sz="1300" dirty="0" smtClean="0"/>
              <a:t>This new ability is associated with the alleviation of the ADHD symptoms</a:t>
            </a:r>
          </a:p>
          <a:p>
            <a:pPr defTabSz="990570">
              <a:defRPr/>
            </a:pPr>
            <a:endParaRPr lang="en-US" sz="13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86A95-FC49-4080-AB84-5FD65E67C1FF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300" dirty="0" smtClean="0"/>
              <a:t>The best part is that the changes experienced by the patient are permanent!</a:t>
            </a:r>
          </a:p>
          <a:p>
            <a:endParaRPr lang="en-US" sz="1300" dirty="0" smtClean="0"/>
          </a:p>
          <a:p>
            <a:r>
              <a:rPr lang="en-US" sz="1300" dirty="0" smtClean="0"/>
              <a:t>It has been demonstrated that after 20 or more BRAINCORE training sessions, the brain actually remodels itself – a process known as Neuroplasticity</a:t>
            </a:r>
          </a:p>
          <a:p>
            <a:pPr defTabSz="990570">
              <a:defRPr/>
            </a:pPr>
            <a:endParaRPr lang="en-US" sz="13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86A95-FC49-4080-AB84-5FD65E67C1FF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Thank you for your time.  I hope this lecture was informative</a:t>
            </a:r>
            <a:r>
              <a:rPr lang="en-US" baseline="0" dirty="0" smtClean="0"/>
              <a:t> and helpful.  I would like to open the floor up to questions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86A95-FC49-4080-AB84-5FD65E67C1FF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 a token of our appreciation for allowing us to make this presentation, we</a:t>
            </a:r>
            <a:r>
              <a:rPr lang="en-US" baseline="0" dirty="0" smtClean="0"/>
              <a:t> would like to extend to you an invitation to receive a complimentary BRAINCORE EEG Evaluation – a $200 value. We are limited by time constraints so if you are interested in receiving this gift please make an appointment before you leave.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86A95-FC49-4080-AB84-5FD65E67C1FF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90570">
              <a:defRPr/>
            </a:pPr>
            <a:r>
              <a:rPr lang="en-US" dirty="0" smtClean="0"/>
              <a:t>All frequencies are appropriate at certain times of for certain tasks.  Lets review the mental states of each brain wave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86A95-FC49-4080-AB84-5FD65E67C1FF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a normal individual Delta brainwaves are </a:t>
            </a:r>
          </a:p>
          <a:p>
            <a:r>
              <a:rPr lang="en-US" dirty="0" smtClean="0"/>
              <a:t>Produced during deep sleep and </a:t>
            </a:r>
          </a:p>
          <a:p>
            <a:r>
              <a:rPr lang="en-US" dirty="0" smtClean="0"/>
              <a:t>Associated with the release of </a:t>
            </a:r>
            <a:r>
              <a:rPr lang="en-US" baseline="0" dirty="0" smtClean="0"/>
              <a:t> </a:t>
            </a:r>
            <a:r>
              <a:rPr lang="en-US" dirty="0" smtClean="0"/>
              <a:t>Human Growth Hormone</a:t>
            </a:r>
          </a:p>
          <a:p>
            <a:endParaRPr lang="en-US" dirty="0" smtClean="0"/>
          </a:p>
          <a:p>
            <a:r>
              <a:rPr lang="en-US" dirty="0" smtClean="0"/>
              <a:t>They are also the predominant brain wave in</a:t>
            </a:r>
            <a:r>
              <a:rPr lang="en-US" baseline="0" dirty="0" smtClean="0"/>
              <a:t> infants up to 6 months old.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It is not normal to produce Delta brainwaves in the awake state.  This is usually indicative of a traumatic brain injury</a:t>
            </a:r>
          </a:p>
          <a:p>
            <a:endParaRPr lang="en-US" baseline="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86A95-FC49-4080-AB84-5FD65E67C1FF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BRAINCORE therapy is a neurofeedback based approach</a:t>
            </a:r>
            <a:r>
              <a:rPr lang="en-US" baseline="0" dirty="0" smtClean="0"/>
              <a:t> to ADHD.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86A95-FC49-4080-AB84-5FD65E67C1FF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One of the attractive features of BRAINCORE Therapy  is that it is:</a:t>
            </a:r>
          </a:p>
          <a:p>
            <a:pPr lvl="1"/>
            <a:r>
              <a:rPr lang="en-US" sz="3000" dirty="0" smtClean="0"/>
              <a:t>Painless</a:t>
            </a:r>
          </a:p>
          <a:p>
            <a:pPr lvl="1"/>
            <a:r>
              <a:rPr lang="en-US" sz="3000" dirty="0" smtClean="0"/>
              <a:t>Drugless</a:t>
            </a:r>
          </a:p>
          <a:p>
            <a:pPr lvl="1"/>
            <a:r>
              <a:rPr lang="en-US" sz="3000" dirty="0" smtClean="0"/>
              <a:t>Non-Invasive</a:t>
            </a:r>
          </a:p>
          <a:p>
            <a:pPr lvl="1"/>
            <a:r>
              <a:rPr lang="en-US" sz="3000" dirty="0" smtClean="0"/>
              <a:t>And has no side effects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86A95-FC49-4080-AB84-5FD65E67C1FF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BRAINCORE EVALUATION</a:t>
            </a:r>
            <a:r>
              <a:rPr lang="en-US" baseline="0" dirty="0" smtClean="0"/>
              <a:t> provides </a:t>
            </a:r>
            <a:r>
              <a:rPr lang="en-US" dirty="0" smtClean="0"/>
              <a:t>A Window To the Brain</a:t>
            </a:r>
          </a:p>
          <a:p>
            <a:r>
              <a:rPr lang="en-US" sz="1300" dirty="0" smtClean="0"/>
              <a:t>The EEG evaluation begins by placing surface sensors at  specific sites on the scalp</a:t>
            </a:r>
          </a:p>
          <a:p>
            <a:r>
              <a:rPr lang="en-US" sz="1300" dirty="0" smtClean="0"/>
              <a:t>These sensors detect brain waves and display them on the computer screen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86A95-FC49-4080-AB84-5FD65E67C1FF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300" dirty="0" smtClean="0"/>
              <a:t>During the course of the next 10 minutes the patient is asked to perform several tasks while the BRAINCORE software monitors the brainwaves</a:t>
            </a:r>
          </a:p>
          <a:p>
            <a:r>
              <a:rPr lang="en-US" sz="1300" dirty="0" smtClean="0"/>
              <a:t>A report is generated demonstrating imbalances associated with ADHD such as a high Theta Beta Ratio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86A95-FC49-4080-AB84-5FD65E67C1FF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300" dirty="0" smtClean="0"/>
              <a:t>Based on the patient history and the BRAINCORE EEG Evaluation results, a customized training program is designed for the patient</a:t>
            </a:r>
            <a:br>
              <a:rPr lang="en-US" sz="1300" dirty="0" smtClean="0"/>
            </a:br>
            <a:endParaRPr lang="en-US" sz="1300" dirty="0" smtClean="0"/>
          </a:p>
          <a:p>
            <a:r>
              <a:rPr lang="en-US" sz="1300" dirty="0" smtClean="0"/>
              <a:t>The training program is different for each individual case but typically it involves either training the patient to produce more of a certain brainwave or less of a certain brainwave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86A95-FC49-4080-AB84-5FD65E67C1FF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300" dirty="0" smtClean="0"/>
              <a:t>During the training session the patient is connected to the EEG using the surface sensors and the patient’s brainwaves are displayed on the computer</a:t>
            </a:r>
            <a:br>
              <a:rPr lang="en-US" sz="1300" dirty="0" smtClean="0"/>
            </a:br>
            <a:endParaRPr lang="en-US" sz="1300" dirty="0" smtClean="0"/>
          </a:p>
          <a:p>
            <a:r>
              <a:rPr lang="en-US" sz="1300" dirty="0" smtClean="0"/>
              <a:t>On a separate monitor the patient is watching a movie that is being controlled by the patient’s own brainwaves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86A95-FC49-4080-AB84-5FD65E67C1FF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44800" y="3240088"/>
            <a:ext cx="6048375" cy="1109662"/>
          </a:xfrm>
        </p:spPr>
        <p:txBody>
          <a:bodyPr/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44800" y="4100513"/>
            <a:ext cx="6048375" cy="696912"/>
          </a:xfrm>
        </p:spPr>
        <p:txBody>
          <a:bodyPr/>
          <a:lstStyle>
            <a:lvl1pPr marL="0" indent="0" algn="r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46925" y="328613"/>
            <a:ext cx="1889125" cy="6413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4788" y="328613"/>
            <a:ext cx="5519737" cy="6413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6375" y="1268413"/>
            <a:ext cx="3703638" cy="5473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2413" y="1268413"/>
            <a:ext cx="3703637" cy="5473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74788" y="328613"/>
            <a:ext cx="756126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ru-R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76375" y="1268413"/>
            <a:ext cx="7559675" cy="547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533400"/>
            <a:ext cx="6048375" cy="1109662"/>
          </a:xfrm>
        </p:spPr>
        <p:txBody>
          <a:bodyPr/>
          <a:lstStyle/>
          <a:p>
            <a:r>
              <a:rPr lang="en-US" dirty="0" smtClean="0"/>
              <a:t>FIBROMYALGIA AND CHRONIC PAIN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800" y="3124200"/>
            <a:ext cx="6048375" cy="696912"/>
          </a:xfrm>
        </p:spPr>
        <p:txBody>
          <a:bodyPr/>
          <a:lstStyle/>
          <a:p>
            <a:r>
              <a:rPr lang="en-US" sz="3600" dirty="0" smtClean="0"/>
              <a:t>It’s all in your head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 STAGE OF SLEEP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268413"/>
            <a:ext cx="8426450" cy="5473700"/>
          </a:xfrm>
        </p:spPr>
        <p:txBody>
          <a:bodyPr/>
          <a:lstStyle/>
          <a:p>
            <a:r>
              <a:rPr lang="en-US" dirty="0" smtClean="0"/>
              <a:t>This </a:t>
            </a:r>
            <a:r>
              <a:rPr lang="en-US" dirty="0" smtClean="0"/>
              <a:t>is the time when most dreams occur, and, if awoken during REM sleep, a person can remember the dreams. </a:t>
            </a:r>
            <a:endParaRPr lang="en-US" dirty="0" smtClean="0"/>
          </a:p>
          <a:p>
            <a:r>
              <a:rPr lang="en-US" dirty="0" smtClean="0"/>
              <a:t>Most </a:t>
            </a:r>
            <a:r>
              <a:rPr lang="en-US" dirty="0" smtClean="0"/>
              <a:t>people experience three to five intervals of REM sleep each night.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DELTA SLEEP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68413"/>
            <a:ext cx="8502651" cy="5473700"/>
          </a:xfrm>
        </p:spPr>
        <p:txBody>
          <a:bodyPr/>
          <a:lstStyle/>
          <a:p>
            <a:r>
              <a:rPr lang="en-US" dirty="0" smtClean="0"/>
              <a:t>Stages 3 and 4 are referred to as </a:t>
            </a:r>
            <a:r>
              <a:rPr lang="en-US" b="1" dirty="0" smtClean="0"/>
              <a:t>deep sleep</a:t>
            </a:r>
            <a:r>
              <a:rPr lang="en-US" dirty="0" smtClean="0"/>
              <a:t> or delta sleep, and it is very difficult to wake someone from them.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smtClean="0"/>
              <a:t>deep sleep, there is no eye movement or muscle activity.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 smtClean="0"/>
              <a:t>is when some children experience bedwetting, sleepwalking or night terrors.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DELTA SLEEP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68413"/>
            <a:ext cx="8502651" cy="5473700"/>
          </a:xfrm>
        </p:spPr>
        <p:txBody>
          <a:bodyPr/>
          <a:lstStyle/>
          <a:p>
            <a:r>
              <a:rPr lang="en-US" dirty="0" smtClean="0"/>
              <a:t>Delta Sleep is associated with:</a:t>
            </a:r>
          </a:p>
          <a:p>
            <a:pPr lvl="1"/>
            <a:r>
              <a:rPr lang="en-US" dirty="0" smtClean="0"/>
              <a:t>The production and release of Growth </a:t>
            </a:r>
            <a:r>
              <a:rPr lang="en-US" dirty="0" smtClean="0"/>
              <a:t>H</a:t>
            </a:r>
            <a:r>
              <a:rPr lang="en-US" dirty="0" smtClean="0"/>
              <a:t>ormone necessary for tissue repair</a:t>
            </a:r>
          </a:p>
          <a:p>
            <a:pPr lvl="1"/>
            <a:r>
              <a:rPr lang="en-US" dirty="0" smtClean="0"/>
              <a:t>The production and release of Serotonin which is a neurotransmitter necessary for reducing a persons perception of pain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FIBROMYALGIA: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Linked to Sleep </a:t>
            </a:r>
            <a:r>
              <a:rPr lang="en-US" sz="3200" dirty="0" smtClean="0"/>
              <a:t>Disorders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268413"/>
            <a:ext cx="8426450" cy="5473700"/>
          </a:xfrm>
        </p:spPr>
        <p:txBody>
          <a:bodyPr/>
          <a:lstStyle/>
          <a:p>
            <a:r>
              <a:rPr lang="en-US" dirty="0" smtClean="0"/>
              <a:t>In </a:t>
            </a:r>
            <a:r>
              <a:rPr lang="en-US" dirty="0" smtClean="0"/>
              <a:t>1975, two Canadian physicians and researchers, Harvey </a:t>
            </a:r>
            <a:r>
              <a:rPr lang="en-US" dirty="0" err="1" smtClean="0"/>
              <a:t>Moldofsky</a:t>
            </a:r>
            <a:r>
              <a:rPr lang="en-US" dirty="0" smtClean="0"/>
              <a:t>, MD, and Hugh </a:t>
            </a:r>
            <a:r>
              <a:rPr lang="en-US" dirty="0" err="1" smtClean="0"/>
              <a:t>Smythe</a:t>
            </a:r>
            <a:r>
              <a:rPr lang="en-US" dirty="0" smtClean="0"/>
              <a:t>, MD suspected sleep disorders as a factor in Fibromyalgia.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They conducted sleep studies to prove their theory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FIBROMYALGIA: Sleep Disorders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268413"/>
            <a:ext cx="8426450" cy="5473700"/>
          </a:xfrm>
        </p:spPr>
        <p:txBody>
          <a:bodyPr/>
          <a:lstStyle/>
          <a:p>
            <a:r>
              <a:rPr lang="en-US" dirty="0" smtClean="0"/>
              <a:t>Using an EEG they measured the </a:t>
            </a:r>
            <a:r>
              <a:rPr lang="en-US" dirty="0" smtClean="0"/>
              <a:t>brain waves of fibromyalgia patients when they slept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 EEG can demonstrate when a person moves in and out of Delta sleep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In the study it </a:t>
            </a:r>
            <a:r>
              <a:rPr lang="en-US" dirty="0" smtClean="0"/>
              <a:t>was found that the patients </a:t>
            </a:r>
            <a:r>
              <a:rPr lang="en-US" dirty="0" smtClean="0"/>
              <a:t>with Fibromyalgia were unable to go into Stage 4 sleep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FIBROMYALGIA: Sleep Disorders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268413"/>
            <a:ext cx="8426450" cy="5473700"/>
          </a:xfrm>
        </p:spPr>
        <p:txBody>
          <a:bodyPr/>
          <a:lstStyle/>
          <a:p>
            <a:r>
              <a:rPr lang="en-US" dirty="0" smtClean="0"/>
              <a:t>Another one </a:t>
            </a:r>
            <a:r>
              <a:rPr lang="en-US" dirty="0" smtClean="0"/>
              <a:t>of their studies involved awakening healthy people and disrupting their sleep pattern as they entered </a:t>
            </a:r>
            <a:r>
              <a:rPr lang="en-US" dirty="0" smtClean="0"/>
              <a:t>Delta sleep</a:t>
            </a:r>
            <a:r>
              <a:rPr lang="en-US" dirty="0" smtClean="0"/>
              <a:t>.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They found that the </a:t>
            </a:r>
            <a:r>
              <a:rPr lang="en-US" b="1" dirty="0" smtClean="0"/>
              <a:t>healthy subjects developed fibromyalgia symptoms</a:t>
            </a:r>
            <a:r>
              <a:rPr lang="en-US" dirty="0" smtClean="0"/>
              <a:t> when their sleep was disturbed, but the symptoms subsided when they were permitted to sleep undisturbed.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FIBROMYALGIA: Sleep Disorders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268413"/>
            <a:ext cx="8426450" cy="5473700"/>
          </a:xfrm>
        </p:spPr>
        <p:txBody>
          <a:bodyPr/>
          <a:lstStyle/>
          <a:p>
            <a:r>
              <a:rPr lang="en-US" dirty="0" smtClean="0"/>
              <a:t>They concluded that </a:t>
            </a:r>
            <a:r>
              <a:rPr lang="en-US" dirty="0" smtClean="0"/>
              <a:t>many of the symptoms associated with fibromyalgia were related to the disrupted sleeping patterns and the inability to enter deep sleep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533400"/>
            <a:ext cx="6048375" cy="1109662"/>
          </a:xfrm>
        </p:spPr>
        <p:txBody>
          <a:bodyPr/>
          <a:lstStyle/>
          <a:p>
            <a:r>
              <a:rPr lang="en-US" dirty="0" smtClean="0"/>
              <a:t>Muscle Abnormalities Linked to Fibromyalgia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FIBROMYALGIA: </a:t>
            </a:r>
            <a:br>
              <a:rPr lang="en-US" sz="3200" dirty="0" smtClean="0"/>
            </a:br>
            <a:r>
              <a:rPr lang="en-US" sz="3200" dirty="0" smtClean="0"/>
              <a:t>Muscle Abnormalities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268413"/>
            <a:ext cx="8426450" cy="5473700"/>
          </a:xfrm>
        </p:spPr>
        <p:txBody>
          <a:bodyPr/>
          <a:lstStyle/>
          <a:p>
            <a:r>
              <a:rPr lang="en-US" dirty="0" smtClean="0"/>
              <a:t>As we go through the coarse of the day our muscles are constantly experiencing micro traumas.</a:t>
            </a:r>
          </a:p>
          <a:p>
            <a:endParaRPr lang="en-US" dirty="0" smtClean="0"/>
          </a:p>
          <a:p>
            <a:r>
              <a:rPr lang="en-US" dirty="0" smtClean="0"/>
              <a:t>Walking, bending, sitting still for too long creates muscle damage which is repaired each night when we sleep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</a:p>
          <a:p>
            <a:r>
              <a:rPr lang="en-US" dirty="0" smtClean="0"/>
              <a:t>Growth hormone which is important in muscle maintenance and repair, is secreted during </a:t>
            </a:r>
            <a:r>
              <a:rPr lang="en-US" dirty="0" smtClean="0"/>
              <a:t>Delta Sleep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561262" cy="508000"/>
          </a:xfrm>
        </p:spPr>
        <p:txBody>
          <a:bodyPr/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Muscle </a:t>
            </a:r>
            <a:r>
              <a:rPr lang="en-US" sz="3200" dirty="0" smtClean="0"/>
              <a:t>Abnormalities of Fibromyalgia are  Linked to Sleep Disorders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268413"/>
            <a:ext cx="8426450" cy="5473700"/>
          </a:xfrm>
        </p:spPr>
        <p:txBody>
          <a:bodyPr/>
          <a:lstStyle/>
          <a:p>
            <a:r>
              <a:rPr lang="en-US" dirty="0" smtClean="0"/>
              <a:t>Robert Bennett, MD, analyzed the connection between sleep disorders and muscle damage</a:t>
            </a:r>
            <a:r>
              <a:rPr lang="en-US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 research of Dr. Bennett indicates that </a:t>
            </a:r>
            <a:r>
              <a:rPr lang="en-US" dirty="0" smtClean="0"/>
              <a:t>most </a:t>
            </a:r>
            <a:r>
              <a:rPr lang="en-US" dirty="0" smtClean="0"/>
              <a:t>fibromyalgia patients have a growth hormone </a:t>
            </a:r>
            <a:r>
              <a:rPr lang="en-US" dirty="0" smtClean="0"/>
              <a:t>deficiency</a:t>
            </a:r>
            <a:r>
              <a:rPr lang="en-US" dirty="0" smtClean="0"/>
              <a:t> </a:t>
            </a:r>
            <a:r>
              <a:rPr lang="en-US" dirty="0" smtClean="0"/>
              <a:t>due to the inability to enter Delta Sleep</a:t>
            </a:r>
          </a:p>
          <a:p>
            <a:endParaRPr lang="en-US" dirty="0" smtClean="0"/>
          </a:p>
          <a:p>
            <a:r>
              <a:rPr lang="en-US" dirty="0" smtClean="0"/>
              <a:t>Recall that Growth Hormone is produced and secreted during Delta Sleep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FIBROMYALGIA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1" y="1268413"/>
            <a:ext cx="8274050" cy="5473700"/>
          </a:xfrm>
        </p:spPr>
        <p:txBody>
          <a:bodyPr/>
          <a:lstStyle/>
          <a:p>
            <a:r>
              <a:rPr lang="en-US" dirty="0" smtClean="0"/>
              <a:t>Doctors don't know what causes fibromyalgia, but it most likely involves a variety of factors working together. These may include: </a:t>
            </a:r>
          </a:p>
          <a:p>
            <a:pPr lvl="1"/>
            <a:r>
              <a:rPr lang="en-US" dirty="0" smtClean="0"/>
              <a:t>Genetics. </a:t>
            </a:r>
            <a:r>
              <a:rPr lang="en-US" b="0" dirty="0" smtClean="0"/>
              <a:t>Because fibromyalgia tends to run in families, there may be certain genetic mutations that may make you more susceptible to developing the disorder.</a:t>
            </a:r>
          </a:p>
          <a:p>
            <a:pPr lvl="1"/>
            <a:r>
              <a:rPr lang="en-US" dirty="0" smtClean="0"/>
              <a:t>Infections. </a:t>
            </a:r>
            <a:r>
              <a:rPr lang="en-US" b="0" dirty="0" smtClean="0"/>
              <a:t>Some illnesses appear to trigger or aggravate fibromyalgia.</a:t>
            </a:r>
          </a:p>
          <a:p>
            <a:pPr lvl="1"/>
            <a:r>
              <a:rPr lang="en-US" dirty="0" smtClean="0"/>
              <a:t>Physical or emotional trauma</a:t>
            </a:r>
            <a:r>
              <a:rPr lang="en-US" b="0" dirty="0" smtClean="0"/>
              <a:t>. Post-traumatic stress disorder has been linked to fibromyalgia.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Muscle Abnormalities of Fibromyalgia are  Linked to Sleep Disorders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268413"/>
            <a:ext cx="8426450" cy="5473700"/>
          </a:xfrm>
        </p:spPr>
        <p:txBody>
          <a:bodyPr/>
          <a:lstStyle/>
          <a:p>
            <a:r>
              <a:rPr lang="en-US" dirty="0" smtClean="0"/>
              <a:t>Low levels of Growth Hormone due to the inability to enter Delta Sleep results in an inability to repair the micro traumas that occur to the muscles each day</a:t>
            </a:r>
          </a:p>
          <a:p>
            <a:endParaRPr lang="en-US" dirty="0" smtClean="0"/>
          </a:p>
          <a:p>
            <a:r>
              <a:rPr lang="en-US" dirty="0" smtClean="0"/>
              <a:t>This effect is cumulative resulting in the muscle abnormalities and disorders typically observed in Fibromyalgia</a:t>
            </a:r>
          </a:p>
          <a:p>
            <a:endParaRPr lang="en-US" dirty="0" smtClean="0"/>
          </a:p>
          <a:p>
            <a:r>
              <a:rPr lang="en-US" dirty="0" smtClean="0"/>
              <a:t>These abnormalities and disorders are a primary source of pain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Muscle Abnormalities of Fibromyalgia are  Linked to Sleep Disorders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426450" cy="2312987"/>
          </a:xfrm>
        </p:spPr>
        <p:txBody>
          <a:bodyPr/>
          <a:lstStyle/>
          <a:p>
            <a:r>
              <a:rPr lang="en-US" dirty="0" smtClean="0"/>
              <a:t>According to this research, the primary goal in addressing the muscle pain of Fibromyalgia should be to re-establish proper sleeping patterns that allow the patient to enter Delta Sleep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5600" y="990600"/>
            <a:ext cx="6048375" cy="1109662"/>
          </a:xfrm>
        </p:spPr>
        <p:txBody>
          <a:bodyPr/>
          <a:lstStyle/>
          <a:p>
            <a:r>
              <a:rPr lang="en-US" dirty="0" smtClean="0"/>
              <a:t>Fibromyalgia and Pain Perception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FIBROMYALGIA: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Pain Perception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413"/>
            <a:ext cx="8578851" cy="5473700"/>
          </a:xfrm>
        </p:spPr>
        <p:txBody>
          <a:bodyPr/>
          <a:lstStyle/>
          <a:p>
            <a:r>
              <a:rPr lang="en-US" dirty="0" smtClean="0"/>
              <a:t>Pain signals are generated by tissue damage in the body</a:t>
            </a:r>
          </a:p>
          <a:p>
            <a:endParaRPr lang="en-US" dirty="0" smtClean="0"/>
          </a:p>
          <a:p>
            <a:r>
              <a:rPr lang="en-US" dirty="0" smtClean="0"/>
              <a:t>The muscle damage of Fibromyalgia creates electrical signals that are transmitted to the brain and perceived as pain</a:t>
            </a:r>
          </a:p>
          <a:p>
            <a:endParaRPr lang="en-US" dirty="0" smtClean="0"/>
          </a:p>
          <a:p>
            <a:r>
              <a:rPr lang="en-US" dirty="0" smtClean="0"/>
              <a:t>The more of these electrical signals that make it to the brain, the more painful the experience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FIBROMYALGIA: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Pain Perception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413"/>
            <a:ext cx="8578851" cy="5473700"/>
          </a:xfrm>
        </p:spPr>
        <p:txBody>
          <a:bodyPr/>
          <a:lstStyle/>
          <a:p>
            <a:r>
              <a:rPr lang="en-US" dirty="0" smtClean="0"/>
              <a:t>The human nervous system can modify these electrical signals reducing the number of these signals that make it to the brain.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This modification of the signal reduces the patient’s perception of pain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This is why some people are more tolerant of pain than </a:t>
            </a:r>
            <a:r>
              <a:rPr lang="en-US" dirty="0" smtClean="0"/>
              <a:t>others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FIBROMYALGIA: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Pain Perception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413"/>
            <a:ext cx="8578851" cy="5473700"/>
          </a:xfrm>
        </p:spPr>
        <p:txBody>
          <a:bodyPr/>
          <a:lstStyle/>
          <a:p>
            <a:r>
              <a:rPr lang="en-US" dirty="0" smtClean="0"/>
              <a:t>In order for the nervous system to do this it needs a neurotransmitter known as Serotonin</a:t>
            </a:r>
          </a:p>
          <a:p>
            <a:endParaRPr lang="en-US" dirty="0" smtClean="0"/>
          </a:p>
          <a:p>
            <a:r>
              <a:rPr lang="en-US" dirty="0" smtClean="0"/>
              <a:t>Serotonin </a:t>
            </a:r>
            <a:r>
              <a:rPr lang="en-US" dirty="0" smtClean="0"/>
              <a:t>reduces </a:t>
            </a:r>
            <a:r>
              <a:rPr lang="en-US" dirty="0" smtClean="0"/>
              <a:t>the intensity of pain signals in the nervous system.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Serotonin is related to </a:t>
            </a:r>
            <a:r>
              <a:rPr lang="en-US" dirty="0" smtClean="0"/>
              <a:t>Delta </a:t>
            </a:r>
            <a:r>
              <a:rPr lang="en-US" dirty="0" smtClean="0"/>
              <a:t>sleep</a:t>
            </a:r>
          </a:p>
          <a:p>
            <a:endParaRPr lang="en-US" dirty="0" smtClean="0"/>
          </a:p>
          <a:p>
            <a:r>
              <a:rPr lang="en-US" dirty="0" smtClean="0"/>
              <a:t>As a person goes into </a:t>
            </a:r>
            <a:r>
              <a:rPr lang="en-US" dirty="0" smtClean="0"/>
              <a:t>Delta </a:t>
            </a:r>
            <a:r>
              <a:rPr lang="en-US" dirty="0" smtClean="0"/>
              <a:t>sleep, serotonin is released in the nervous system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FIBROMYALGIA: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Pain Perception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413"/>
            <a:ext cx="8578851" cy="5473700"/>
          </a:xfrm>
        </p:spPr>
        <p:txBody>
          <a:bodyPr/>
          <a:lstStyle/>
          <a:p>
            <a:r>
              <a:rPr lang="en-US" dirty="0" smtClean="0"/>
              <a:t>If a person is unable to enter Delta Sleep their levels of Serotonin are reduced resulting in an inability to reduce the pain signals and </a:t>
            </a:r>
            <a:r>
              <a:rPr lang="en-US" dirty="0" smtClean="0"/>
              <a:t>a heightened perception of pain</a:t>
            </a:r>
          </a:p>
          <a:p>
            <a:endParaRPr lang="en-US" dirty="0" smtClean="0"/>
          </a:p>
          <a:p>
            <a:r>
              <a:rPr lang="en-US" dirty="0" smtClean="0"/>
              <a:t>The disrupted sleeping patterns of a Fibromyalgia patient may result in low levels of Serotonin and may explain why these patients seem to be in constant pain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685800"/>
            <a:ext cx="6048375" cy="1109662"/>
          </a:xfrm>
        </p:spPr>
        <p:txBody>
          <a:bodyPr/>
          <a:lstStyle/>
          <a:p>
            <a:r>
              <a:rPr lang="en-US" dirty="0" smtClean="0"/>
              <a:t>FIBROMYALGIA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3276600"/>
            <a:ext cx="6048375" cy="696912"/>
          </a:xfrm>
        </p:spPr>
        <p:txBody>
          <a:bodyPr/>
          <a:lstStyle/>
          <a:p>
            <a:r>
              <a:rPr lang="en-US" sz="3200" dirty="0" smtClean="0"/>
              <a:t>Tying it all </a:t>
            </a:r>
            <a:r>
              <a:rPr lang="en-US" sz="3200" dirty="0" err="1" smtClean="0"/>
              <a:t>togerther</a:t>
            </a:r>
            <a:endParaRPr lang="en-US" sz="3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TYING IT ALL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268413"/>
            <a:ext cx="8350250" cy="5473700"/>
          </a:xfrm>
        </p:spPr>
        <p:txBody>
          <a:bodyPr/>
          <a:lstStyle/>
          <a:p>
            <a:r>
              <a:rPr lang="en-US" dirty="0" smtClean="0"/>
              <a:t>Sleep studies have demonstrated that people suffering with Fibromyalgia are unable to enter Delta Sleep</a:t>
            </a:r>
          </a:p>
          <a:p>
            <a:endParaRPr lang="en-US" dirty="0" smtClean="0"/>
          </a:p>
          <a:p>
            <a:r>
              <a:rPr lang="en-US" dirty="0" smtClean="0"/>
              <a:t>Delta Sleep is responsible for the production of: </a:t>
            </a:r>
          </a:p>
          <a:p>
            <a:pPr lvl="1"/>
            <a:r>
              <a:rPr lang="en-US" dirty="0" smtClean="0"/>
              <a:t>Human Growth Hormone; and</a:t>
            </a:r>
          </a:p>
          <a:p>
            <a:pPr lvl="1"/>
            <a:r>
              <a:rPr lang="en-US" dirty="0" smtClean="0"/>
              <a:t>Serotonin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Therefore, the sleep disorders associated with Fibromyalgia result in decreased levels of these </a:t>
            </a:r>
            <a:r>
              <a:rPr lang="en-US" dirty="0" smtClean="0"/>
              <a:t>substances</a:t>
            </a:r>
            <a:endParaRPr lang="en-US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TYING IT ALL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268413"/>
            <a:ext cx="8350250" cy="5473700"/>
          </a:xfrm>
        </p:spPr>
        <p:txBody>
          <a:bodyPr/>
          <a:lstStyle/>
          <a:p>
            <a:r>
              <a:rPr lang="en-US" dirty="0" smtClean="0"/>
              <a:t>Human Growth Hormone is responsible for repairing the tissues of the body damaged by micro traumas associated with daily activity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Without Human Growth Hormone these micro traumas go unrepaired resulting in muscle abnormalities and disorders commonly associated with Fibromyalgia</a:t>
            </a:r>
          </a:p>
          <a:p>
            <a:endParaRPr lang="en-US" dirty="0" smtClean="0"/>
          </a:p>
          <a:p>
            <a:r>
              <a:rPr lang="en-US" dirty="0" smtClean="0"/>
              <a:t>These muscle disorders are a primary source of pain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5600" y="609600"/>
            <a:ext cx="6048375" cy="1109662"/>
          </a:xfrm>
        </p:spPr>
        <p:txBody>
          <a:bodyPr/>
          <a:lstStyle/>
          <a:p>
            <a:r>
              <a:rPr lang="en-US" dirty="0" smtClean="0"/>
              <a:t>Sleep Disorders Always Accompany Fibromyalgia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895600" y="3276600"/>
            <a:ext cx="6048375" cy="696912"/>
          </a:xfrm>
        </p:spPr>
        <p:txBody>
          <a:bodyPr/>
          <a:lstStyle/>
          <a:p>
            <a:r>
              <a:rPr lang="en-US" dirty="0" smtClean="0"/>
              <a:t>THE 5 STAGES OF SLEEP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TYING IT ALL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268413"/>
            <a:ext cx="8350250" cy="5473700"/>
          </a:xfrm>
        </p:spPr>
        <p:txBody>
          <a:bodyPr/>
          <a:lstStyle/>
          <a:p>
            <a:r>
              <a:rPr lang="en-US" dirty="0" smtClean="0"/>
              <a:t>Serotonin is a neurotransmitter produced during Delta sleep and responsible for reducing a patient’s perception of pain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Low levels of Serotonin caused by the inability to enter Delta Sleep cause a heightened perception of pain such as what we see with Fibromyalgia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5600" y="457200"/>
            <a:ext cx="6048375" cy="1109662"/>
          </a:xfrm>
        </p:spPr>
        <p:txBody>
          <a:bodyPr/>
          <a:lstStyle/>
          <a:p>
            <a:r>
              <a:rPr lang="en-US" dirty="0" smtClean="0"/>
              <a:t>TREATING FIBROMYALGIA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048000"/>
            <a:ext cx="4371975" cy="696912"/>
          </a:xfrm>
        </p:spPr>
        <p:txBody>
          <a:bodyPr/>
          <a:lstStyle/>
          <a:p>
            <a:r>
              <a:rPr lang="en-US" dirty="0" smtClean="0"/>
              <a:t>The primary goal in the treatment of Fibromyalgia is to normalize sleeping patterns allowing the patient to enter Delta Sleep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FIBROMYALGIA AND </a:t>
            </a:r>
            <a:r>
              <a:rPr lang="en-US" sz="2800" dirty="0" smtClean="0"/>
              <a:t>NEUROFEEDBACK WITH BRAINCORE THERAPY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268413"/>
            <a:ext cx="8426450" cy="5473700"/>
          </a:xfrm>
        </p:spPr>
        <p:txBody>
          <a:bodyPr/>
          <a:lstStyle/>
          <a:p>
            <a:r>
              <a:rPr lang="en-US" dirty="0" smtClean="0"/>
              <a:t>Neurological Dysregulation of brain waves may be the cause of the disrupted </a:t>
            </a:r>
            <a:r>
              <a:rPr lang="en-US" dirty="0" smtClean="0"/>
              <a:t>Delta </a:t>
            </a:r>
            <a:r>
              <a:rPr lang="en-US" dirty="0" smtClean="0"/>
              <a:t>sleep as well as the abnormal levels of serotonin </a:t>
            </a:r>
            <a:r>
              <a:rPr lang="en-US" dirty="0" smtClean="0"/>
              <a:t>and </a:t>
            </a:r>
            <a:r>
              <a:rPr lang="en-US" dirty="0" smtClean="0"/>
              <a:t>human growth hormone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Neurofeedback teaches the patient how to regulate their brainwaves resulting in a more balanced pattern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26450" cy="4141787"/>
          </a:xfrm>
        </p:spPr>
        <p:txBody>
          <a:bodyPr/>
          <a:lstStyle/>
          <a:p>
            <a:r>
              <a:rPr lang="en-US" b="1" dirty="0" smtClean="0"/>
              <a:t>Neurofeedback in fibromyalgia syndrome.</a:t>
            </a:r>
            <a:br>
              <a:rPr lang="en-US" b="1" dirty="0" smtClean="0"/>
            </a:br>
            <a:r>
              <a:rPr lang="en-US" dirty="0" err="1" smtClean="0"/>
              <a:t>Kayiran</a:t>
            </a:r>
            <a:r>
              <a:rPr lang="en-US" dirty="0" smtClean="0"/>
              <a:t> S, </a:t>
            </a:r>
            <a:r>
              <a:rPr lang="en-US" dirty="0" err="1" smtClean="0"/>
              <a:t>Dursun</a:t>
            </a:r>
            <a:r>
              <a:rPr lang="en-US" dirty="0" smtClean="0"/>
              <a:t> E, </a:t>
            </a:r>
            <a:r>
              <a:rPr lang="en-US" dirty="0" err="1" smtClean="0"/>
              <a:t>Ermutlu</a:t>
            </a:r>
            <a:r>
              <a:rPr lang="en-US" dirty="0" smtClean="0"/>
              <a:t> N, </a:t>
            </a:r>
            <a:r>
              <a:rPr lang="en-US" dirty="0" err="1" smtClean="0"/>
              <a:t>Dursun</a:t>
            </a:r>
            <a:r>
              <a:rPr lang="en-US" dirty="0" smtClean="0"/>
              <a:t> N, </a:t>
            </a:r>
            <a:r>
              <a:rPr lang="en-US" dirty="0" err="1" smtClean="0"/>
              <a:t>Karamürsel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Kocaeli</a:t>
            </a:r>
            <a:r>
              <a:rPr lang="en-US" dirty="0" smtClean="0"/>
              <a:t> University, Faculty of Medicine, Department of Physical Medicine and Rehabilitation, </a:t>
            </a:r>
            <a:r>
              <a:rPr lang="en-US" dirty="0" err="1" smtClean="0"/>
              <a:t>Kocaeli</a:t>
            </a:r>
            <a:r>
              <a:rPr lang="en-US" dirty="0" smtClean="0"/>
              <a:t>, Turkey.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Neurofeedback in fibromyalgia syndrome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268413"/>
            <a:ext cx="8426450" cy="5473700"/>
          </a:xfrm>
        </p:spPr>
        <p:txBody>
          <a:bodyPr/>
          <a:lstStyle/>
          <a:p>
            <a:r>
              <a:rPr lang="en-US" dirty="0" smtClean="0"/>
              <a:t>“We applied a NFB protocol on three patients with Fibromyalgia Syndrome (FMS).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Most </a:t>
            </a:r>
            <a:r>
              <a:rPr lang="en-US" dirty="0" smtClean="0"/>
              <a:t>of the symptoms were decreased after ten sessions.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There </a:t>
            </a:r>
            <a:r>
              <a:rPr lang="en-US" dirty="0" smtClean="0"/>
              <a:t>was also improvement in all of the scales after the treatment</a:t>
            </a:r>
            <a:r>
              <a:rPr lang="en-US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895600" y="609600"/>
            <a:ext cx="6048375" cy="1109662"/>
          </a:xfrm>
        </p:spPr>
        <p:txBody>
          <a:bodyPr/>
          <a:lstStyle/>
          <a:p>
            <a:r>
              <a:rPr lang="en-US" dirty="0" smtClean="0"/>
              <a:t>NEUROLOGICAL DYSREGULATION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4800600" y="3200400"/>
            <a:ext cx="4143375" cy="696912"/>
          </a:xfrm>
        </p:spPr>
        <p:txBody>
          <a:bodyPr/>
          <a:lstStyle/>
          <a:p>
            <a:r>
              <a:rPr lang="en-US" dirty="0" smtClean="0"/>
              <a:t>Abnormal Brain Wave Patterns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NEUROLOGICAL DYSREGULATION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smtClean="0"/>
              <a:t>Brainwave Imbalance</a:t>
            </a:r>
            <a:endParaRPr lang="en-US" sz="2600" dirty="0"/>
          </a:p>
          <a:p>
            <a:r>
              <a:rPr lang="en-US" sz="2600" dirty="0" smtClean="0"/>
              <a:t>May be caused by:</a:t>
            </a:r>
          </a:p>
          <a:p>
            <a:pPr lvl="1"/>
            <a:r>
              <a:rPr lang="en-US" sz="2600" dirty="0" smtClean="0"/>
              <a:t>Variations in brain structure</a:t>
            </a:r>
          </a:p>
          <a:p>
            <a:pPr lvl="1"/>
            <a:r>
              <a:rPr lang="en-US" sz="2600" dirty="0" smtClean="0"/>
              <a:t>Drugs</a:t>
            </a:r>
          </a:p>
          <a:p>
            <a:pPr lvl="1"/>
            <a:r>
              <a:rPr lang="en-US" sz="2600" dirty="0" smtClean="0"/>
              <a:t>Toxins</a:t>
            </a:r>
          </a:p>
          <a:p>
            <a:pPr lvl="1"/>
            <a:r>
              <a:rPr lang="en-US" sz="2600" dirty="0" smtClean="0"/>
              <a:t>Poor Nutrition</a:t>
            </a:r>
          </a:p>
          <a:p>
            <a:pPr lvl="1"/>
            <a:r>
              <a:rPr lang="en-US" sz="2600" dirty="0" smtClean="0"/>
              <a:t>Subluxation</a:t>
            </a:r>
          </a:p>
          <a:p>
            <a:pPr lvl="1"/>
            <a:r>
              <a:rPr lang="en-US" sz="2600" dirty="0" smtClean="0"/>
              <a:t>Trauma</a:t>
            </a:r>
          </a:p>
          <a:p>
            <a:pPr lvl="1"/>
            <a:r>
              <a:rPr lang="en-US" sz="2600" dirty="0" smtClean="0"/>
              <a:t>Stress – both physical and emotional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NEUROLOGICAL REGULATION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8686800" cy="4419600"/>
          </a:xfrm>
        </p:spPr>
        <p:txBody>
          <a:bodyPr/>
          <a:lstStyle/>
          <a:p>
            <a:r>
              <a:rPr lang="en-US" sz="2600" dirty="0" smtClean="0"/>
              <a:t>The ability of the brain to regulate itself</a:t>
            </a:r>
          </a:p>
          <a:p>
            <a:r>
              <a:rPr lang="en-US" sz="2600" dirty="0" smtClean="0"/>
              <a:t>Mental states are associated with specific brainwaves</a:t>
            </a:r>
          </a:p>
          <a:p>
            <a:r>
              <a:rPr lang="en-US" sz="2600" dirty="0" smtClean="0"/>
              <a:t>These brainwaves include:</a:t>
            </a:r>
          </a:p>
          <a:p>
            <a:pPr lvl="1"/>
            <a:r>
              <a:rPr lang="en-US" sz="2600" dirty="0" smtClean="0"/>
              <a:t>Delta</a:t>
            </a:r>
          </a:p>
          <a:p>
            <a:pPr lvl="1"/>
            <a:r>
              <a:rPr lang="en-US" sz="2600" dirty="0" smtClean="0"/>
              <a:t>Theta</a:t>
            </a:r>
          </a:p>
          <a:p>
            <a:pPr lvl="1"/>
            <a:r>
              <a:rPr lang="en-US" sz="2600" dirty="0" smtClean="0"/>
              <a:t>Alpha</a:t>
            </a:r>
          </a:p>
          <a:p>
            <a:pPr lvl="1"/>
            <a:r>
              <a:rPr lang="en-US" sz="2600" dirty="0" smtClean="0"/>
              <a:t>Beta</a:t>
            </a:r>
          </a:p>
          <a:p>
            <a:endParaRPr lang="en-US" sz="26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3352800"/>
            <a:ext cx="6781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DELTA BRAIN WAVES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029200"/>
            <a:ext cx="6629400" cy="1295400"/>
          </a:xfrm>
        </p:spPr>
        <p:txBody>
          <a:bodyPr/>
          <a:lstStyle/>
          <a:p>
            <a:r>
              <a:rPr lang="en-US" dirty="0" smtClean="0"/>
              <a:t>Produced during deep sleep</a:t>
            </a:r>
          </a:p>
          <a:p>
            <a:r>
              <a:rPr lang="en-US" dirty="0" smtClean="0"/>
              <a:t>Associated with the release of </a:t>
            </a:r>
            <a:br>
              <a:rPr lang="en-US" dirty="0" smtClean="0"/>
            </a:br>
            <a:r>
              <a:rPr lang="en-US" dirty="0" smtClean="0"/>
              <a:t>Human Growth Hormone and Serotonin</a:t>
            </a:r>
            <a:endParaRPr lang="en-US" dirty="0"/>
          </a:p>
        </p:txBody>
      </p:sp>
      <p:pic>
        <p:nvPicPr>
          <p:cNvPr id="24580" name="Picture 4" descr="http://bzlmww.bay.livefilestore.com/y1pRVSoip0TQjWpI5t2VSX_iMvJc0nVlAS1p6bGQsqIBneIZcfulQGwUI2Pxr0FrlHDeZgJIB6aAcSE3rZZpJIWBF6g2kvKtF2j?PARTNER=WRIT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2057400"/>
            <a:ext cx="3975100" cy="26594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NEUROFEEDBACK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502650" cy="3913187"/>
          </a:xfrm>
        </p:spPr>
        <p:txBody>
          <a:bodyPr/>
          <a:lstStyle/>
          <a:p>
            <a:r>
              <a:rPr lang="en-US" dirty="0" smtClean="0"/>
              <a:t>Neurological Dysregulation of brainwaves may result in disruption of the sleep cycle making it hard for the person to attain the Delta state.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Neurofeedback is directed at teaching the patient how to regulate and balance their own brainwaves</a:t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5 STAGES OF SLEEP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268413"/>
            <a:ext cx="8578850" cy="5473700"/>
          </a:xfrm>
        </p:spPr>
        <p:txBody>
          <a:bodyPr/>
          <a:lstStyle/>
          <a:p>
            <a:r>
              <a:rPr lang="en-US" dirty="0" smtClean="0"/>
              <a:t>Usually sleepers pass through five stages: 1, 2, 3, 4 and REM (rapid eye movement) sleep.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 smtClean="0"/>
              <a:t>stages progress cyclically from 1 through REM then begin again with stage 1.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smtClean="0"/>
              <a:t>complete sleep cycle takes an average of 90 to 110 minutes.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first sleep cycles each night have relatively short REM sleeps and long periods of deep sleep but later in the night, REM periods lengthen and deep sleep time decreases.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1800" y="685800"/>
            <a:ext cx="6048375" cy="1109662"/>
          </a:xfrm>
        </p:spPr>
        <p:txBody>
          <a:bodyPr/>
          <a:lstStyle/>
          <a:p>
            <a:r>
              <a:rPr lang="en-US" dirty="0" smtClean="0"/>
              <a:t>BRAINCORE THERAPY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BRAINCORE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752600"/>
            <a:ext cx="5791200" cy="4419600"/>
          </a:xfrm>
        </p:spPr>
        <p:txBody>
          <a:bodyPr/>
          <a:lstStyle/>
          <a:p>
            <a:r>
              <a:rPr lang="en-US" sz="4000" dirty="0" smtClean="0"/>
              <a:t>Painless</a:t>
            </a:r>
          </a:p>
          <a:p>
            <a:r>
              <a:rPr lang="en-US" sz="4000" dirty="0" smtClean="0"/>
              <a:t>Drugless</a:t>
            </a:r>
          </a:p>
          <a:p>
            <a:r>
              <a:rPr lang="en-US" sz="4000" dirty="0" smtClean="0"/>
              <a:t>Non-Invasive</a:t>
            </a:r>
          </a:p>
          <a:p>
            <a:r>
              <a:rPr lang="en-US" sz="4000" dirty="0" smtClean="0"/>
              <a:t>And Has No Side Effects</a:t>
            </a:r>
            <a:endParaRPr lang="en-US" sz="40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BRAINCORE EVALUATION</a:t>
            </a:r>
            <a:br>
              <a:rPr lang="en-US" dirty="0" smtClean="0"/>
            </a:br>
            <a:r>
              <a:rPr lang="en-US" dirty="0" smtClean="0"/>
              <a:t>A Window To the Brain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1752600"/>
            <a:ext cx="5181600" cy="4419600"/>
          </a:xfrm>
        </p:spPr>
        <p:txBody>
          <a:bodyPr/>
          <a:lstStyle/>
          <a:p>
            <a:r>
              <a:rPr lang="en-US" sz="2800" dirty="0" smtClean="0"/>
              <a:t>The EEG evaluation begins by placing surface sensors at  specific sites on the scalp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dirty="0" smtClean="0"/>
              <a:t>These sensors detect brain waves and display them on the computer screen</a:t>
            </a:r>
          </a:p>
          <a:p>
            <a:endParaRPr lang="en-US" dirty="0"/>
          </a:p>
        </p:txBody>
      </p:sp>
      <p:pic>
        <p:nvPicPr>
          <p:cNvPr id="4" name="Picture 3" descr="PPP_IMEDI_CLP_Human_Brain_C.png"/>
          <p:cNvPicPr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905000"/>
            <a:ext cx="4267200" cy="4368800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BRAINCORE EVALUATION</a:t>
            </a:r>
            <a:br>
              <a:rPr lang="en-US" dirty="0" smtClean="0"/>
            </a:br>
            <a:r>
              <a:rPr lang="en-US" dirty="0" smtClean="0"/>
              <a:t>A Window To the Brain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5943600" cy="4419600"/>
          </a:xfrm>
        </p:spPr>
        <p:txBody>
          <a:bodyPr/>
          <a:lstStyle/>
          <a:p>
            <a:r>
              <a:rPr lang="en-US" sz="2800" dirty="0" smtClean="0"/>
              <a:t>During the course of the next 10 minutes the patient is asked to perform several tasks while the BRAINCORE software monitors the brainwaves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dirty="0" smtClean="0"/>
              <a:t>A report is generated demonstrating imbalances associated with Insomnia </a:t>
            </a:r>
          </a:p>
          <a:p>
            <a:endParaRPr lang="en-US" dirty="0"/>
          </a:p>
        </p:txBody>
      </p:sp>
      <p:pic>
        <p:nvPicPr>
          <p:cNvPr id="4" name="Picture 3" descr="PPP_IMEDI_CLP_Human_Brain_C.png"/>
          <p:cNvPicPr>
            <a:picLocks/>
          </p:cNvPicPr>
          <p:nvPr/>
        </p:nvPicPr>
        <p:blipFill>
          <a:blip r:embed="rId3" cstate="print"/>
          <a:srcRect l="12500" r="12500" b="28488"/>
          <a:stretch>
            <a:fillRect/>
          </a:stretch>
        </p:blipFill>
        <p:spPr>
          <a:xfrm>
            <a:off x="5943600" y="1981200"/>
            <a:ext cx="3200400" cy="3124200"/>
          </a:xfrm>
          <a:prstGeom prst="rect">
            <a:avLst/>
          </a:prstGeom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BRAINCORE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Based on the patient history and the BRAINCORE EEG Evaluation results, a customized training program is designed for the patient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dirty="0" smtClean="0"/>
              <a:t>The training program is different for each individual case but typically it involves either training the patient to produce more of a certain brainwave or less of a certain brainwave</a:t>
            </a:r>
            <a:endParaRPr lang="en-US" sz="28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BRAINCORE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During the training session the patient is connected to the EEG using the surface sensors and the patient’s brainwaves are displayed on the computer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dirty="0" smtClean="0"/>
              <a:t>On a separate monitor the patient is watching a movie that is being controlled by the patient’s own brainwaves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BRAINCORE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movie will only play if the patient’s brain is producing the desired brainwave</a:t>
            </a:r>
          </a:p>
          <a:p>
            <a:endParaRPr lang="en-US" sz="2800" dirty="0"/>
          </a:p>
          <a:p>
            <a:r>
              <a:rPr lang="en-US" sz="2800" dirty="0" smtClean="0"/>
              <a:t>During the course of 20 training sessions, the patient’s brain learns how to produce the desired brainwave</a:t>
            </a:r>
          </a:p>
          <a:p>
            <a:endParaRPr lang="en-US" sz="2800" dirty="0"/>
          </a:p>
          <a:p>
            <a:r>
              <a:rPr lang="en-US" sz="2800" dirty="0" smtClean="0"/>
              <a:t>This new ability is associated with the alleviation of the insomnia symptoms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BRAINCORE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best part is that the changes experienced by the patient are permanent!</a:t>
            </a:r>
          </a:p>
          <a:p>
            <a:endParaRPr lang="en-US" sz="2800" dirty="0"/>
          </a:p>
          <a:p>
            <a:r>
              <a:rPr lang="en-US" sz="2800" dirty="0" smtClean="0"/>
              <a:t>It has been demonstrated that after 20 or more BRAINCORE training sessions, the brain actually remodels itself – a process known as Neuroplasticity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533400"/>
            <a:ext cx="6048375" cy="1109662"/>
          </a:xfrm>
        </p:spPr>
        <p:txBody>
          <a:bodyPr/>
          <a:lstStyle/>
          <a:p>
            <a:r>
              <a:rPr lang="en-US" dirty="0" smtClean="0"/>
              <a:t>BRAINCORE THERAPY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400" dirty="0" smtClean="0"/>
              <a:t>QUESTIONS</a:t>
            </a:r>
            <a:endParaRPr lang="en-US" sz="44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GIFT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68413"/>
            <a:ext cx="8426451" cy="5473700"/>
          </a:xfrm>
        </p:spPr>
        <p:txBody>
          <a:bodyPr/>
          <a:lstStyle/>
          <a:p>
            <a:r>
              <a:rPr lang="en-US" dirty="0" smtClean="0"/>
              <a:t>Stage 1 is light sleep where you drift in and out of sleep and can be awakened easily. </a:t>
            </a:r>
            <a:endParaRPr lang="en-US" dirty="0" smtClean="0"/>
          </a:p>
          <a:p>
            <a:r>
              <a:rPr lang="en-US" dirty="0" smtClean="0"/>
              <a:t>This is considered </a:t>
            </a:r>
            <a:r>
              <a:rPr lang="en-US" dirty="0" smtClean="0"/>
              <a:t>a transition period between wakefulness and sleep. If you awaken someone in the stage, they might report that they weren't really </a:t>
            </a:r>
            <a:r>
              <a:rPr lang="en-US" dirty="0" smtClean="0"/>
              <a:t>asleep.</a:t>
            </a:r>
          </a:p>
          <a:p>
            <a:r>
              <a:rPr lang="en-US" dirty="0" smtClean="0"/>
              <a:t>During </a:t>
            </a:r>
            <a:r>
              <a:rPr lang="en-US" dirty="0" smtClean="0"/>
              <a:t>this stage, many people experience sudden muscle contractions preceded by a sensation of falling</a:t>
            </a:r>
            <a:r>
              <a:rPr lang="en-US" dirty="0" smtClean="0"/>
              <a:t>.</a:t>
            </a:r>
          </a:p>
          <a:p>
            <a:endParaRPr lang="en-US" u="sng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268413"/>
            <a:ext cx="8426450" cy="5473700"/>
          </a:xfrm>
        </p:spPr>
        <p:txBody>
          <a:bodyPr/>
          <a:lstStyle/>
          <a:p>
            <a:r>
              <a:rPr lang="en-US" dirty="0" smtClean="0"/>
              <a:t>Stage 2 is the second stage of sleep and lasts for approximately 20 minutes.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</a:t>
            </a:r>
            <a:r>
              <a:rPr lang="en-US" dirty="0" smtClean="0"/>
              <a:t>ye </a:t>
            </a:r>
            <a:r>
              <a:rPr lang="en-US" dirty="0" smtClean="0"/>
              <a:t>movement stops and brain waves become slower with only an occasional burst of rapid brain waves.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Body </a:t>
            </a:r>
            <a:r>
              <a:rPr lang="en-US" dirty="0" smtClean="0"/>
              <a:t>temperature starts to decrease and heart rate begins to slow.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268413"/>
            <a:ext cx="8426450" cy="54737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Deep</a:t>
            </a:r>
            <a:r>
              <a:rPr lang="en-US" dirty="0" smtClean="0"/>
              <a:t>, slow brain waves known as delta waves begin to emerge during stage 3 sleep.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Stage </a:t>
            </a:r>
            <a:r>
              <a:rPr lang="en-US" dirty="0" smtClean="0"/>
              <a:t>3 is a transitional period between light sleep and a very deep sleep.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268413"/>
            <a:ext cx="8426450" cy="5473700"/>
          </a:xfrm>
        </p:spPr>
        <p:txBody>
          <a:bodyPr/>
          <a:lstStyle/>
          <a:p>
            <a:r>
              <a:rPr lang="en-US" dirty="0" smtClean="0"/>
              <a:t>Stage 4 is sometimes referred to as delta sleep because of the slow brain waves known as </a:t>
            </a:r>
            <a:r>
              <a:rPr lang="en-US" b="1" i="1" dirty="0" smtClean="0"/>
              <a:t>DELTA WAVES </a:t>
            </a:r>
            <a:r>
              <a:rPr lang="en-US" dirty="0" smtClean="0"/>
              <a:t>that occur during this time.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Stage </a:t>
            </a:r>
            <a:r>
              <a:rPr lang="en-US" dirty="0" smtClean="0"/>
              <a:t>4 is a deep sleep that lasts for approximately 30 minutes.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 STAGE OF SLEEP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268413"/>
            <a:ext cx="8426450" cy="5473700"/>
          </a:xfrm>
        </p:spPr>
        <p:txBody>
          <a:bodyPr/>
          <a:lstStyle/>
          <a:p>
            <a:r>
              <a:rPr lang="en-US" dirty="0" smtClean="0"/>
              <a:t>In the REM period, breathing becomes more rapid, irregular and shallow, eyes jerk rapidly and limb muscles are temporarily paralyzed.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Brain </a:t>
            </a:r>
            <a:r>
              <a:rPr lang="en-US" dirty="0" smtClean="0"/>
              <a:t>waves during this stage increase to levels experienced when a person is awake. Also, heart rate increases, blood pressure </a:t>
            </a:r>
            <a:r>
              <a:rPr lang="en-US" dirty="0" smtClean="0"/>
              <a:t>rises, and </a:t>
            </a:r>
            <a:r>
              <a:rPr lang="en-US" dirty="0" smtClean="0"/>
              <a:t>the body loses some of the ability to regulate its temperature.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">
  <a:themeElements>
    <a:clrScheme name="template 10">
      <a:dk1>
        <a:srgbClr val="4D4D4D"/>
      </a:dk1>
      <a:lt1>
        <a:srgbClr val="FFFFFF"/>
      </a:lt1>
      <a:dk2>
        <a:srgbClr val="4D4D4D"/>
      </a:dk2>
      <a:lt2>
        <a:srgbClr val="052B4D"/>
      </a:lt2>
      <a:accent1>
        <a:srgbClr val="3D88B1"/>
      </a:accent1>
      <a:accent2>
        <a:srgbClr val="2083C1"/>
      </a:accent2>
      <a:accent3>
        <a:srgbClr val="FFFFFF"/>
      </a:accent3>
      <a:accent4>
        <a:srgbClr val="404040"/>
      </a:accent4>
      <a:accent5>
        <a:srgbClr val="AFC3D5"/>
      </a:accent5>
      <a:accent6>
        <a:srgbClr val="1C76AF"/>
      </a:accent6>
      <a:hlink>
        <a:srgbClr val="45D6ED"/>
      </a:hlink>
      <a:folHlink>
        <a:srgbClr val="EAEAEA"/>
      </a:folHlink>
    </a:clrScheme>
    <a:fontScheme name="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 1">
        <a:dk1>
          <a:srgbClr val="4D4D4D"/>
        </a:dk1>
        <a:lt1>
          <a:srgbClr val="FFFFFF"/>
        </a:lt1>
        <a:dk2>
          <a:srgbClr val="4D4D4D"/>
        </a:dk2>
        <a:lt2>
          <a:srgbClr val="0099FF"/>
        </a:lt2>
        <a:accent1>
          <a:srgbClr val="003399"/>
        </a:accent1>
        <a:accent2>
          <a:srgbClr val="CCECFF"/>
        </a:accent2>
        <a:accent3>
          <a:srgbClr val="FFFFFF"/>
        </a:accent3>
        <a:accent4>
          <a:srgbClr val="404040"/>
        </a:accent4>
        <a:accent5>
          <a:srgbClr val="AAADCA"/>
        </a:accent5>
        <a:accent6>
          <a:srgbClr val="B9D6E7"/>
        </a:accent6>
        <a:hlink>
          <a:srgbClr val="6699F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4D4D4D"/>
        </a:dk1>
        <a:lt1>
          <a:srgbClr val="FFFFFF"/>
        </a:lt1>
        <a:dk2>
          <a:srgbClr val="4D4D4D"/>
        </a:dk2>
        <a:lt2>
          <a:srgbClr val="2057D6"/>
        </a:lt2>
        <a:accent1>
          <a:srgbClr val="3D99F0"/>
        </a:accent1>
        <a:accent2>
          <a:srgbClr val="1280E4"/>
        </a:accent2>
        <a:accent3>
          <a:srgbClr val="FFFFFF"/>
        </a:accent3>
        <a:accent4>
          <a:srgbClr val="404040"/>
        </a:accent4>
        <a:accent5>
          <a:srgbClr val="AFCAF6"/>
        </a:accent5>
        <a:accent6>
          <a:srgbClr val="0F73CF"/>
        </a:accent6>
        <a:hlink>
          <a:srgbClr val="58AEF3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4D4D4D"/>
        </a:dk1>
        <a:lt1>
          <a:srgbClr val="FFFFFF"/>
        </a:lt1>
        <a:dk2>
          <a:srgbClr val="4D4D4D"/>
        </a:dk2>
        <a:lt2>
          <a:srgbClr val="2057D6"/>
        </a:lt2>
        <a:accent1>
          <a:srgbClr val="407131"/>
        </a:accent1>
        <a:accent2>
          <a:srgbClr val="1280E4"/>
        </a:accent2>
        <a:accent3>
          <a:srgbClr val="FFFFFF"/>
        </a:accent3>
        <a:accent4>
          <a:srgbClr val="404040"/>
        </a:accent4>
        <a:accent5>
          <a:srgbClr val="AFBBAD"/>
        </a:accent5>
        <a:accent6>
          <a:srgbClr val="0F73CF"/>
        </a:accent6>
        <a:hlink>
          <a:srgbClr val="58AEF3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4D4D4D"/>
        </a:dk1>
        <a:lt1>
          <a:srgbClr val="FFFFFF"/>
        </a:lt1>
        <a:dk2>
          <a:srgbClr val="4D4D4D"/>
        </a:dk2>
        <a:lt2>
          <a:srgbClr val="1F66BD"/>
        </a:lt2>
        <a:accent1>
          <a:srgbClr val="59B2F4"/>
        </a:accent1>
        <a:accent2>
          <a:srgbClr val="BDD4EA"/>
        </a:accent2>
        <a:accent3>
          <a:srgbClr val="FFFFFF"/>
        </a:accent3>
        <a:accent4>
          <a:srgbClr val="404040"/>
        </a:accent4>
        <a:accent5>
          <a:srgbClr val="B5D5F8"/>
        </a:accent5>
        <a:accent6>
          <a:srgbClr val="ABC0D4"/>
        </a:accent6>
        <a:hlink>
          <a:srgbClr val="C8B9AE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4D4D4D"/>
        </a:dk1>
        <a:lt1>
          <a:srgbClr val="FFFFFF"/>
        </a:lt1>
        <a:dk2>
          <a:srgbClr val="4D4D4D"/>
        </a:dk2>
        <a:lt2>
          <a:srgbClr val="012495"/>
        </a:lt2>
        <a:accent1>
          <a:srgbClr val="174EB1"/>
        </a:accent1>
        <a:accent2>
          <a:srgbClr val="C8CAB5"/>
        </a:accent2>
        <a:accent3>
          <a:srgbClr val="FFFFFF"/>
        </a:accent3>
        <a:accent4>
          <a:srgbClr val="404040"/>
        </a:accent4>
        <a:accent5>
          <a:srgbClr val="ABB2D5"/>
        </a:accent5>
        <a:accent6>
          <a:srgbClr val="B5B7A4"/>
        </a:accent6>
        <a:hlink>
          <a:srgbClr val="2A74CE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4D4D4D"/>
        </a:dk1>
        <a:lt1>
          <a:srgbClr val="FFFFFF"/>
        </a:lt1>
        <a:dk2>
          <a:srgbClr val="4D4D4D"/>
        </a:dk2>
        <a:lt2>
          <a:srgbClr val="002073"/>
        </a:lt2>
        <a:accent1>
          <a:srgbClr val="005DBC"/>
        </a:accent1>
        <a:accent2>
          <a:srgbClr val="0086DA"/>
        </a:accent2>
        <a:accent3>
          <a:srgbClr val="FFFFFF"/>
        </a:accent3>
        <a:accent4>
          <a:srgbClr val="404040"/>
        </a:accent4>
        <a:accent5>
          <a:srgbClr val="AAB6DA"/>
        </a:accent5>
        <a:accent6>
          <a:srgbClr val="0079C5"/>
        </a:accent6>
        <a:hlink>
          <a:srgbClr val="003795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4D4D4D"/>
        </a:dk1>
        <a:lt1>
          <a:srgbClr val="FFFFFF"/>
        </a:lt1>
        <a:dk2>
          <a:srgbClr val="4D4D4D"/>
        </a:dk2>
        <a:lt2>
          <a:srgbClr val="001B61"/>
        </a:lt2>
        <a:accent1>
          <a:srgbClr val="3B4960"/>
        </a:accent1>
        <a:accent2>
          <a:srgbClr val="5096C8"/>
        </a:accent2>
        <a:accent3>
          <a:srgbClr val="FFFFFF"/>
        </a:accent3>
        <a:accent4>
          <a:srgbClr val="404040"/>
        </a:accent4>
        <a:accent5>
          <a:srgbClr val="AFB1B6"/>
        </a:accent5>
        <a:accent6>
          <a:srgbClr val="4887B5"/>
        </a:accent6>
        <a:hlink>
          <a:srgbClr val="0C5FA8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8">
        <a:dk1>
          <a:srgbClr val="4D4D4D"/>
        </a:dk1>
        <a:lt1>
          <a:srgbClr val="FFFFFF"/>
        </a:lt1>
        <a:dk2>
          <a:srgbClr val="4D4D4D"/>
        </a:dk2>
        <a:lt2>
          <a:srgbClr val="00519E"/>
        </a:lt2>
        <a:accent1>
          <a:srgbClr val="037AB9"/>
        </a:accent1>
        <a:accent2>
          <a:srgbClr val="019ACD"/>
        </a:accent2>
        <a:accent3>
          <a:srgbClr val="FFFFFF"/>
        </a:accent3>
        <a:accent4>
          <a:srgbClr val="404040"/>
        </a:accent4>
        <a:accent5>
          <a:srgbClr val="AABED9"/>
        </a:accent5>
        <a:accent6>
          <a:srgbClr val="018BBA"/>
        </a:accent6>
        <a:hlink>
          <a:srgbClr val="B0A6C9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9">
        <a:dk1>
          <a:srgbClr val="4D4D4D"/>
        </a:dk1>
        <a:lt1>
          <a:srgbClr val="FFFFFF"/>
        </a:lt1>
        <a:dk2>
          <a:srgbClr val="4D4D4D"/>
        </a:dk2>
        <a:lt2>
          <a:srgbClr val="0A3384"/>
        </a:lt2>
        <a:accent1>
          <a:srgbClr val="3075D1"/>
        </a:accent1>
        <a:accent2>
          <a:srgbClr val="63B1FF"/>
        </a:accent2>
        <a:accent3>
          <a:srgbClr val="FFFFFF"/>
        </a:accent3>
        <a:accent4>
          <a:srgbClr val="404040"/>
        </a:accent4>
        <a:accent5>
          <a:srgbClr val="ADBDE5"/>
        </a:accent5>
        <a:accent6>
          <a:srgbClr val="59A0E7"/>
        </a:accent6>
        <a:hlink>
          <a:srgbClr val="4390E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0">
        <a:dk1>
          <a:srgbClr val="4D4D4D"/>
        </a:dk1>
        <a:lt1>
          <a:srgbClr val="FFFFFF"/>
        </a:lt1>
        <a:dk2>
          <a:srgbClr val="4D4D4D"/>
        </a:dk2>
        <a:lt2>
          <a:srgbClr val="052B4D"/>
        </a:lt2>
        <a:accent1>
          <a:srgbClr val="3D88B1"/>
        </a:accent1>
        <a:accent2>
          <a:srgbClr val="2083C1"/>
        </a:accent2>
        <a:accent3>
          <a:srgbClr val="FFFFFF"/>
        </a:accent3>
        <a:accent4>
          <a:srgbClr val="404040"/>
        </a:accent4>
        <a:accent5>
          <a:srgbClr val="AFC3D5"/>
        </a:accent5>
        <a:accent6>
          <a:srgbClr val="1C76AF"/>
        </a:accent6>
        <a:hlink>
          <a:srgbClr val="45D6E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PPP_SMEDI_TXT_Mind_Storm</Template>
  <TotalTime>30433</TotalTime>
  <Words>1901</Words>
  <Application>Microsoft Office PowerPoint</Application>
  <PresentationFormat>On-screen Show (4:3)</PresentationFormat>
  <Paragraphs>240</Paragraphs>
  <Slides>49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template</vt:lpstr>
      <vt:lpstr>FIBROMYALGIA AND CHRONIC PAIN</vt:lpstr>
      <vt:lpstr>FIBROMYALGIA </vt:lpstr>
      <vt:lpstr>Sleep Disorders Always Accompany Fibromyalgia </vt:lpstr>
      <vt:lpstr>THE 5 STAGES OF SLEEP</vt:lpstr>
      <vt:lpstr>STAGE 1</vt:lpstr>
      <vt:lpstr>STAGE 2</vt:lpstr>
      <vt:lpstr>STAGE 3</vt:lpstr>
      <vt:lpstr>STAGE 4</vt:lpstr>
      <vt:lpstr>REM STAGE OF SLEEP</vt:lpstr>
      <vt:lpstr>REM STAGE OF SLEEP</vt:lpstr>
      <vt:lpstr>DELTA SLEEP</vt:lpstr>
      <vt:lpstr>DELTA SLEEP</vt:lpstr>
      <vt:lpstr>FIBROMYALGIA:  Linked to Sleep Disorders</vt:lpstr>
      <vt:lpstr>FIBROMYALGIA: Sleep Disorders</vt:lpstr>
      <vt:lpstr>FIBROMYALGIA: Sleep Disorders</vt:lpstr>
      <vt:lpstr>FIBROMYALGIA: Sleep Disorders</vt:lpstr>
      <vt:lpstr>Muscle Abnormalities Linked to Fibromyalgia</vt:lpstr>
      <vt:lpstr>FIBROMYALGIA:  Muscle Abnormalities</vt:lpstr>
      <vt:lpstr> Muscle Abnormalities of Fibromyalgia are  Linked to Sleep Disorders</vt:lpstr>
      <vt:lpstr>Muscle Abnormalities of Fibromyalgia are  Linked to Sleep Disorders</vt:lpstr>
      <vt:lpstr>Muscle Abnormalities of Fibromyalgia are  Linked to Sleep Disorders</vt:lpstr>
      <vt:lpstr>Fibromyalgia and Pain Perception</vt:lpstr>
      <vt:lpstr>FIBROMYALGIA:  Pain Perception</vt:lpstr>
      <vt:lpstr>FIBROMYALGIA:  Pain Perception</vt:lpstr>
      <vt:lpstr>FIBROMYALGIA:  Pain Perception</vt:lpstr>
      <vt:lpstr>FIBROMYALGIA:  Pain Perception</vt:lpstr>
      <vt:lpstr>FIBROMYALGIA </vt:lpstr>
      <vt:lpstr>TYING IT ALL TOGETHER</vt:lpstr>
      <vt:lpstr>TYING IT ALL TOGETHER</vt:lpstr>
      <vt:lpstr>TYING IT ALL TOGETHER</vt:lpstr>
      <vt:lpstr>TREATING FIBROMYALGIA</vt:lpstr>
      <vt:lpstr>FIBROMYALGIA AND NEUROFEEDBACK WITH BRAINCORE THERAPY</vt:lpstr>
      <vt:lpstr>RECENT RESEARCH</vt:lpstr>
      <vt:lpstr>Neurofeedback in fibromyalgia syndrome</vt:lpstr>
      <vt:lpstr>NEUROLOGICAL DYSREGULATION</vt:lpstr>
      <vt:lpstr>NEUROLOGICAL DYSREGULATION</vt:lpstr>
      <vt:lpstr>NEUROLOGICAL REGULATION</vt:lpstr>
      <vt:lpstr>DELTA BRAIN WAVES</vt:lpstr>
      <vt:lpstr>NEUROFEEDBACK</vt:lpstr>
      <vt:lpstr>BRAINCORE THERAPY</vt:lpstr>
      <vt:lpstr>THE BRAINCORE APPROACH</vt:lpstr>
      <vt:lpstr>THE BRAINCORE EVALUATION A Window To the Brain</vt:lpstr>
      <vt:lpstr>THE BRAINCORE EVALUATION A Window To the Brain</vt:lpstr>
      <vt:lpstr>THE BRAINCORE TRAINING</vt:lpstr>
      <vt:lpstr>THE BRAINCORE TRAINING</vt:lpstr>
      <vt:lpstr>THE BRAINCORE TRAINING</vt:lpstr>
      <vt:lpstr>THE BRAINCORE TRAINING</vt:lpstr>
      <vt:lpstr>BRAINCORE THERAPY</vt:lpstr>
      <vt:lpstr>A GIFT</vt:lpstr>
    </vt:vector>
  </TitlesOfParts>
  <Company>Advanced Healthcare Solutions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Guy Annunziata</dc:creator>
  <cp:lastModifiedBy>Guy Annunziata</cp:lastModifiedBy>
  <cp:revision>2590</cp:revision>
  <dcterms:created xsi:type="dcterms:W3CDTF">2009-11-19T20:28:45Z</dcterms:created>
  <dcterms:modified xsi:type="dcterms:W3CDTF">2010-10-28T19:57:44Z</dcterms:modified>
</cp:coreProperties>
</file>